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70" r:id="rId3"/>
    <p:sldId id="257" r:id="rId4"/>
    <p:sldId id="272" r:id="rId5"/>
    <p:sldId id="273" r:id="rId6"/>
    <p:sldId id="2982" r:id="rId7"/>
    <p:sldId id="2981" r:id="rId8"/>
    <p:sldId id="2991" r:id="rId9"/>
    <p:sldId id="2985" r:id="rId10"/>
    <p:sldId id="2990" r:id="rId11"/>
    <p:sldId id="2986" r:id="rId12"/>
    <p:sldId id="298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Padian" initials="NP" lastIdx="6" clrIdx="0">
    <p:extLst>
      <p:ext uri="{19B8F6BF-5375-455C-9EA6-DF929625EA0E}">
        <p15:presenceInfo xmlns:p15="http://schemas.microsoft.com/office/powerpoint/2012/main" userId="7719842b73959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6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930DD5-FF8A-458A-B15E-6E51A02BEDFE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8CD8506-074B-4697-9C99-2EC31618A13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Efficacious tools</a:t>
          </a:r>
        </a:p>
      </dgm:t>
    </dgm:pt>
    <dgm:pt modelId="{171B6E35-5DBF-4821-8CB2-205C8CF05776}" type="parTrans" cxnId="{94DBB45C-2654-4B97-9C67-AF8E257132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B87F51-7ADA-4D0C-8F44-B0A86A55FB2B}" type="sibTrans" cxnId="{94DBB45C-2654-4B97-9C67-AF8E2571323F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A05E6D3C-3EC5-4CB7-8BC2-8E783E4A4782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Coverage among </a:t>
          </a:r>
          <a:r>
            <a:rPr lang="en-US" dirty="0" err="1">
              <a:solidFill>
                <a:schemeClr val="tx1"/>
              </a:solidFill>
            </a:rPr>
            <a:t>popns</a:t>
          </a:r>
          <a:r>
            <a:rPr lang="en-US" dirty="0">
              <a:solidFill>
                <a:schemeClr val="tx1"/>
              </a:solidFill>
            </a:rPr>
            <a:t> in need</a:t>
          </a:r>
        </a:p>
      </dgm:t>
    </dgm:pt>
    <dgm:pt modelId="{2E0239C7-83F3-4E08-AF13-DF39E43E600C}" type="parTrans" cxnId="{D16E2066-23A9-4626-8CE4-736D0523638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C94EA0C-8CD3-4996-9355-D2A2F7EE55F7}" type="sibTrans" cxnId="{D16E2066-23A9-4626-8CE4-736D05236389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EE5C570F-8F90-4B20-B163-CDAE197A23B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Impact</a:t>
          </a:r>
        </a:p>
      </dgm:t>
    </dgm:pt>
    <dgm:pt modelId="{A8BC45C6-9A04-4412-A72F-8297D12C04F4}" type="parTrans" cxnId="{7EFA8269-51FE-47B5-9F9F-35128F5D67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8A293E-739E-4395-8DE3-6A93B1486FE9}" type="sibTrans" cxnId="{7EFA8269-51FE-47B5-9F9F-35128F5D67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3EBB69-F8F8-4443-8F73-C4B6EF2ACA16}" type="pres">
      <dgm:prSet presAssocID="{0C930DD5-FF8A-458A-B15E-6E51A02BEDFE}" presName="linearFlow" presStyleCnt="0">
        <dgm:presLayoutVars>
          <dgm:dir/>
          <dgm:resizeHandles val="exact"/>
        </dgm:presLayoutVars>
      </dgm:prSet>
      <dgm:spPr/>
    </dgm:pt>
    <dgm:pt modelId="{6D0A52BA-25B0-4A63-9757-546955F98596}" type="pres">
      <dgm:prSet presAssocID="{18CD8506-074B-4697-9C99-2EC31618A135}" presName="node" presStyleLbl="node1" presStyleIdx="0" presStyleCnt="3">
        <dgm:presLayoutVars>
          <dgm:bulletEnabled val="1"/>
        </dgm:presLayoutVars>
      </dgm:prSet>
      <dgm:spPr/>
    </dgm:pt>
    <dgm:pt modelId="{3BA5DD78-B0CF-44E3-981C-246A3CE9F1EC}" type="pres">
      <dgm:prSet presAssocID="{7AB87F51-7ADA-4D0C-8F44-B0A86A55FB2B}" presName="spacerL" presStyleCnt="0"/>
      <dgm:spPr/>
    </dgm:pt>
    <dgm:pt modelId="{3162E9C7-3209-4CFA-9821-7BA329966EE3}" type="pres">
      <dgm:prSet presAssocID="{7AB87F51-7ADA-4D0C-8F44-B0A86A55FB2B}" presName="sibTrans" presStyleLbl="sibTrans2D1" presStyleIdx="0" presStyleCnt="2" custAng="2729098"/>
      <dgm:spPr/>
    </dgm:pt>
    <dgm:pt modelId="{794D63F1-277F-43BB-8246-58AB63B4CB16}" type="pres">
      <dgm:prSet presAssocID="{7AB87F51-7ADA-4D0C-8F44-B0A86A55FB2B}" presName="spacerR" presStyleCnt="0"/>
      <dgm:spPr/>
    </dgm:pt>
    <dgm:pt modelId="{161AD5FF-968D-4894-BDFC-F335CD7D2C27}" type="pres">
      <dgm:prSet presAssocID="{A05E6D3C-3EC5-4CB7-8BC2-8E783E4A4782}" presName="node" presStyleLbl="node1" presStyleIdx="1" presStyleCnt="3">
        <dgm:presLayoutVars>
          <dgm:bulletEnabled val="1"/>
        </dgm:presLayoutVars>
      </dgm:prSet>
      <dgm:spPr/>
    </dgm:pt>
    <dgm:pt modelId="{49D61636-4228-4619-9EBE-19F910A93799}" type="pres">
      <dgm:prSet presAssocID="{FC94EA0C-8CD3-4996-9355-D2A2F7EE55F7}" presName="spacerL" presStyleCnt="0"/>
      <dgm:spPr/>
    </dgm:pt>
    <dgm:pt modelId="{87F0E514-4EFE-4658-9F69-0B59DF4CF0D5}" type="pres">
      <dgm:prSet presAssocID="{FC94EA0C-8CD3-4996-9355-D2A2F7EE55F7}" presName="sibTrans" presStyleLbl="sibTrans2D1" presStyleIdx="1" presStyleCnt="2"/>
      <dgm:spPr/>
    </dgm:pt>
    <dgm:pt modelId="{C5096120-8B6E-426D-8EE2-A09AECC8E02F}" type="pres">
      <dgm:prSet presAssocID="{FC94EA0C-8CD3-4996-9355-D2A2F7EE55F7}" presName="spacerR" presStyleCnt="0"/>
      <dgm:spPr/>
    </dgm:pt>
    <dgm:pt modelId="{6567B089-7913-4EC3-B285-4D27D414B031}" type="pres">
      <dgm:prSet presAssocID="{EE5C570F-8F90-4B20-B163-CDAE197A23BE}" presName="node" presStyleLbl="node1" presStyleIdx="2" presStyleCnt="3">
        <dgm:presLayoutVars>
          <dgm:bulletEnabled val="1"/>
        </dgm:presLayoutVars>
      </dgm:prSet>
      <dgm:spPr/>
    </dgm:pt>
  </dgm:ptLst>
  <dgm:cxnLst>
    <dgm:cxn modelId="{80A61232-ACF6-4902-B9C0-D1E9653E57AC}" type="presOf" srcId="{0C930DD5-FF8A-458A-B15E-6E51A02BEDFE}" destId="{353EBB69-F8F8-4443-8F73-C4B6EF2ACA16}" srcOrd="0" destOrd="0" presId="urn:microsoft.com/office/officeart/2005/8/layout/equation1"/>
    <dgm:cxn modelId="{6A4C2F38-009E-4C16-B8D0-60DA6CE1D655}" type="presOf" srcId="{7AB87F51-7ADA-4D0C-8F44-B0A86A55FB2B}" destId="{3162E9C7-3209-4CFA-9821-7BA329966EE3}" srcOrd="0" destOrd="0" presId="urn:microsoft.com/office/officeart/2005/8/layout/equation1"/>
    <dgm:cxn modelId="{94DBB45C-2654-4B97-9C67-AF8E2571323F}" srcId="{0C930DD5-FF8A-458A-B15E-6E51A02BEDFE}" destId="{18CD8506-074B-4697-9C99-2EC31618A135}" srcOrd="0" destOrd="0" parTransId="{171B6E35-5DBF-4821-8CB2-205C8CF05776}" sibTransId="{7AB87F51-7ADA-4D0C-8F44-B0A86A55FB2B}"/>
    <dgm:cxn modelId="{D16E2066-23A9-4626-8CE4-736D05236389}" srcId="{0C930DD5-FF8A-458A-B15E-6E51A02BEDFE}" destId="{A05E6D3C-3EC5-4CB7-8BC2-8E783E4A4782}" srcOrd="1" destOrd="0" parTransId="{2E0239C7-83F3-4E08-AF13-DF39E43E600C}" sibTransId="{FC94EA0C-8CD3-4996-9355-D2A2F7EE55F7}"/>
    <dgm:cxn modelId="{7EFA8269-51FE-47B5-9F9F-35128F5D67AE}" srcId="{0C930DD5-FF8A-458A-B15E-6E51A02BEDFE}" destId="{EE5C570F-8F90-4B20-B163-CDAE197A23BE}" srcOrd="2" destOrd="0" parTransId="{A8BC45C6-9A04-4412-A72F-8297D12C04F4}" sibTransId="{E68A293E-739E-4395-8DE3-6A93B1486FE9}"/>
    <dgm:cxn modelId="{7381C194-C700-4E65-8E51-A32F74333EEA}" type="presOf" srcId="{A05E6D3C-3EC5-4CB7-8BC2-8E783E4A4782}" destId="{161AD5FF-968D-4894-BDFC-F335CD7D2C27}" srcOrd="0" destOrd="0" presId="urn:microsoft.com/office/officeart/2005/8/layout/equation1"/>
    <dgm:cxn modelId="{FA4F669B-0444-4325-9B16-DACAB53C24D9}" type="presOf" srcId="{EE5C570F-8F90-4B20-B163-CDAE197A23BE}" destId="{6567B089-7913-4EC3-B285-4D27D414B031}" srcOrd="0" destOrd="0" presId="urn:microsoft.com/office/officeart/2005/8/layout/equation1"/>
    <dgm:cxn modelId="{915E6FA1-6F63-41BD-93D5-356FDBFEC44B}" type="presOf" srcId="{FC94EA0C-8CD3-4996-9355-D2A2F7EE55F7}" destId="{87F0E514-4EFE-4658-9F69-0B59DF4CF0D5}" srcOrd="0" destOrd="0" presId="urn:microsoft.com/office/officeart/2005/8/layout/equation1"/>
    <dgm:cxn modelId="{88C654C5-7742-4595-AC6F-9062A0B84775}" type="presOf" srcId="{18CD8506-074B-4697-9C99-2EC31618A135}" destId="{6D0A52BA-25B0-4A63-9757-546955F98596}" srcOrd="0" destOrd="0" presId="urn:microsoft.com/office/officeart/2005/8/layout/equation1"/>
    <dgm:cxn modelId="{63966C39-29D5-47BD-8077-FF2EFBD2669F}" type="presParOf" srcId="{353EBB69-F8F8-4443-8F73-C4B6EF2ACA16}" destId="{6D0A52BA-25B0-4A63-9757-546955F98596}" srcOrd="0" destOrd="0" presId="urn:microsoft.com/office/officeart/2005/8/layout/equation1"/>
    <dgm:cxn modelId="{F3534865-C566-4B47-9A72-B6BA4B4CB0A3}" type="presParOf" srcId="{353EBB69-F8F8-4443-8F73-C4B6EF2ACA16}" destId="{3BA5DD78-B0CF-44E3-981C-246A3CE9F1EC}" srcOrd="1" destOrd="0" presId="urn:microsoft.com/office/officeart/2005/8/layout/equation1"/>
    <dgm:cxn modelId="{F4586B49-A82D-48FD-B191-A80898554326}" type="presParOf" srcId="{353EBB69-F8F8-4443-8F73-C4B6EF2ACA16}" destId="{3162E9C7-3209-4CFA-9821-7BA329966EE3}" srcOrd="2" destOrd="0" presId="urn:microsoft.com/office/officeart/2005/8/layout/equation1"/>
    <dgm:cxn modelId="{B928B040-AF9D-4765-9D28-79506A5612D6}" type="presParOf" srcId="{353EBB69-F8F8-4443-8F73-C4B6EF2ACA16}" destId="{794D63F1-277F-43BB-8246-58AB63B4CB16}" srcOrd="3" destOrd="0" presId="urn:microsoft.com/office/officeart/2005/8/layout/equation1"/>
    <dgm:cxn modelId="{33E9DBBA-0247-4553-9D55-C38D11A8775F}" type="presParOf" srcId="{353EBB69-F8F8-4443-8F73-C4B6EF2ACA16}" destId="{161AD5FF-968D-4894-BDFC-F335CD7D2C27}" srcOrd="4" destOrd="0" presId="urn:microsoft.com/office/officeart/2005/8/layout/equation1"/>
    <dgm:cxn modelId="{107635B1-1C03-4D5A-BD81-FF957320F141}" type="presParOf" srcId="{353EBB69-F8F8-4443-8F73-C4B6EF2ACA16}" destId="{49D61636-4228-4619-9EBE-19F910A93799}" srcOrd="5" destOrd="0" presId="urn:microsoft.com/office/officeart/2005/8/layout/equation1"/>
    <dgm:cxn modelId="{38905326-1FFE-4427-B778-BC41B7566163}" type="presParOf" srcId="{353EBB69-F8F8-4443-8F73-C4B6EF2ACA16}" destId="{87F0E514-4EFE-4658-9F69-0B59DF4CF0D5}" srcOrd="6" destOrd="0" presId="urn:microsoft.com/office/officeart/2005/8/layout/equation1"/>
    <dgm:cxn modelId="{99C7D16E-B0EC-47D6-9B7E-420583A44FEB}" type="presParOf" srcId="{353EBB69-F8F8-4443-8F73-C4B6EF2ACA16}" destId="{C5096120-8B6E-426D-8EE2-A09AECC8E02F}" srcOrd="7" destOrd="0" presId="urn:microsoft.com/office/officeart/2005/8/layout/equation1"/>
    <dgm:cxn modelId="{9AE48208-09B8-4018-8F20-F3F806B8FEC3}" type="presParOf" srcId="{353EBB69-F8F8-4443-8F73-C4B6EF2ACA16}" destId="{6567B089-7913-4EC3-B285-4D27D414B03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BD1512-23A9-4C3E-8DDC-631D2771A492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A5B1B5-5DE3-49F3-82E4-C7BE85F93890}">
      <dgm:prSet phldrT="[Text]" custT="1"/>
      <dgm:spPr/>
      <dgm:t>
        <a:bodyPr/>
        <a:lstStyle/>
        <a:p>
          <a:r>
            <a:rPr lang="en-US" sz="900" dirty="0"/>
            <a:t>Existing implementation strategies</a:t>
          </a:r>
        </a:p>
      </dgm:t>
    </dgm:pt>
    <dgm:pt modelId="{84C41480-67BF-477F-9593-A5E58FA06F82}" type="parTrans" cxnId="{960D987D-9D68-4B6A-A0AB-64B88E595EF7}">
      <dgm:prSet/>
      <dgm:spPr/>
      <dgm:t>
        <a:bodyPr/>
        <a:lstStyle/>
        <a:p>
          <a:endParaRPr lang="en-US" sz="1050"/>
        </a:p>
      </dgm:t>
    </dgm:pt>
    <dgm:pt modelId="{3F4ED14B-2892-4E01-85DA-DA5E023FD44F}" type="sibTrans" cxnId="{960D987D-9D68-4B6A-A0AB-64B88E595EF7}">
      <dgm:prSet/>
      <dgm:spPr/>
      <dgm:t>
        <a:bodyPr/>
        <a:lstStyle/>
        <a:p>
          <a:endParaRPr lang="en-US" sz="1050"/>
        </a:p>
      </dgm:t>
    </dgm:pt>
    <dgm:pt modelId="{9B486BEA-3AC0-42F5-B65E-5435F0ACD127}">
      <dgm:prSet phldrT="[Text]" custT="1"/>
      <dgm:spPr/>
      <dgm:t>
        <a:bodyPr/>
        <a:lstStyle/>
        <a:p>
          <a:r>
            <a:rPr lang="en-US" sz="900" dirty="0"/>
            <a:t>Improved implementation strategies</a:t>
          </a:r>
        </a:p>
      </dgm:t>
    </dgm:pt>
    <dgm:pt modelId="{63F0031A-E650-42A3-8610-69FEEA632626}" type="parTrans" cxnId="{1F75BF7B-E3B1-4A35-B95A-567C8C2FF242}">
      <dgm:prSet/>
      <dgm:spPr/>
      <dgm:t>
        <a:bodyPr/>
        <a:lstStyle/>
        <a:p>
          <a:endParaRPr lang="en-US" sz="1050"/>
        </a:p>
      </dgm:t>
    </dgm:pt>
    <dgm:pt modelId="{91E1DF79-DB4E-4174-9020-F62A7E9B0638}" type="sibTrans" cxnId="{1F75BF7B-E3B1-4A35-B95A-567C8C2FF242}">
      <dgm:prSet/>
      <dgm:spPr/>
      <dgm:t>
        <a:bodyPr/>
        <a:lstStyle/>
        <a:p>
          <a:endParaRPr lang="en-US" sz="1050"/>
        </a:p>
      </dgm:t>
    </dgm:pt>
    <dgm:pt modelId="{9C9D9F5F-0B25-4E2A-BF8A-8FF72FF31358}">
      <dgm:prSet phldrT="[Text]" custT="1"/>
      <dgm:spPr/>
      <dgm:t>
        <a:bodyPr/>
        <a:lstStyle/>
        <a:p>
          <a:r>
            <a:rPr lang="en-US" sz="900" b="1" dirty="0">
              <a:solidFill>
                <a:srgbClr val="FF0000"/>
              </a:solidFill>
            </a:rPr>
            <a:t>Implementation Science Studies</a:t>
          </a:r>
        </a:p>
      </dgm:t>
    </dgm:pt>
    <dgm:pt modelId="{77980254-5632-4A4C-BEE4-1487FF9C1BBC}" type="parTrans" cxnId="{2D1199E1-F662-4329-A5EE-D08F79D39CEB}">
      <dgm:prSet/>
      <dgm:spPr/>
      <dgm:t>
        <a:bodyPr/>
        <a:lstStyle/>
        <a:p>
          <a:endParaRPr lang="en-US" sz="1050"/>
        </a:p>
      </dgm:t>
    </dgm:pt>
    <dgm:pt modelId="{85145752-3A6D-4CEB-A34E-C9EFCB99DDCC}" type="sibTrans" cxnId="{2D1199E1-F662-4329-A5EE-D08F79D39CEB}">
      <dgm:prSet/>
      <dgm:spPr/>
      <dgm:t>
        <a:bodyPr/>
        <a:lstStyle/>
        <a:p>
          <a:endParaRPr lang="en-US" sz="1050"/>
        </a:p>
      </dgm:t>
    </dgm:pt>
    <dgm:pt modelId="{DFCD7E55-1D42-4FD8-AA0E-645537227276}" type="pres">
      <dgm:prSet presAssocID="{67BD1512-23A9-4C3E-8DDC-631D2771A49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AD30EEF-0D77-4E23-86DC-C2587635C22F}" type="pres">
      <dgm:prSet presAssocID="{9B486BEA-3AC0-42F5-B65E-5435F0ACD127}" presName="Accent3" presStyleCnt="0"/>
      <dgm:spPr/>
    </dgm:pt>
    <dgm:pt modelId="{A8F6992B-CCA0-4EF9-86D4-627DC69EF35E}" type="pres">
      <dgm:prSet presAssocID="{9B486BEA-3AC0-42F5-B65E-5435F0ACD127}" presName="Accent" presStyleLbl="node1" presStyleIdx="0" presStyleCnt="3"/>
      <dgm:spPr/>
    </dgm:pt>
    <dgm:pt modelId="{6908EBE4-7C58-448B-B490-D7A255F6184A}" type="pres">
      <dgm:prSet presAssocID="{9B486BEA-3AC0-42F5-B65E-5435F0ACD127}" presName="ParentBackground3" presStyleCnt="0"/>
      <dgm:spPr/>
    </dgm:pt>
    <dgm:pt modelId="{C1983631-4DDD-481F-A4C7-C36820E10418}" type="pres">
      <dgm:prSet presAssocID="{9B486BEA-3AC0-42F5-B65E-5435F0ACD127}" presName="ParentBackground" presStyleLbl="fgAcc1" presStyleIdx="0" presStyleCnt="3" custLinFactNeighborX="26993" custLinFactNeighborY="-1452"/>
      <dgm:spPr/>
    </dgm:pt>
    <dgm:pt modelId="{617E58E3-8130-40ED-A34A-1461F9C2941D}" type="pres">
      <dgm:prSet presAssocID="{9B486BEA-3AC0-42F5-B65E-5435F0ACD12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1F2AB60-64D9-43FB-A2E9-3FDF07684E18}" type="pres">
      <dgm:prSet presAssocID="{9C9D9F5F-0B25-4E2A-BF8A-8FF72FF31358}" presName="Accent2" presStyleCnt="0"/>
      <dgm:spPr/>
    </dgm:pt>
    <dgm:pt modelId="{8978BD99-3933-4189-BB05-92793333217B}" type="pres">
      <dgm:prSet presAssocID="{9C9D9F5F-0B25-4E2A-BF8A-8FF72FF31358}" presName="Accent" presStyleLbl="node1" presStyleIdx="1" presStyleCnt="3" custScaleX="135048" custScaleY="124069"/>
      <dgm:spPr>
        <a:solidFill>
          <a:srgbClr val="FFC000"/>
        </a:solidFill>
      </dgm:spPr>
    </dgm:pt>
    <dgm:pt modelId="{7E52A0C7-09AC-4FF2-B1FC-5F6B3DD1376E}" type="pres">
      <dgm:prSet presAssocID="{9C9D9F5F-0B25-4E2A-BF8A-8FF72FF31358}" presName="ParentBackground2" presStyleCnt="0"/>
      <dgm:spPr/>
    </dgm:pt>
    <dgm:pt modelId="{4AC706F2-5BD7-493E-A061-F4EA9B1C87A0}" type="pres">
      <dgm:prSet presAssocID="{9C9D9F5F-0B25-4E2A-BF8A-8FF72FF31358}" presName="ParentBackground" presStyleLbl="fgAcc1" presStyleIdx="1" presStyleCnt="3"/>
      <dgm:spPr/>
    </dgm:pt>
    <dgm:pt modelId="{A678E5E6-7C4A-44BF-B74A-02121A783BAF}" type="pres">
      <dgm:prSet presAssocID="{9C9D9F5F-0B25-4E2A-BF8A-8FF72FF3135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65C471F-D9FF-4E44-B820-D09D3CFE0F1F}" type="pres">
      <dgm:prSet presAssocID="{64A5B1B5-5DE3-49F3-82E4-C7BE85F93890}" presName="Accent1" presStyleCnt="0"/>
      <dgm:spPr/>
    </dgm:pt>
    <dgm:pt modelId="{31628D24-5891-46EF-987C-4E0FF014E7B0}" type="pres">
      <dgm:prSet presAssocID="{64A5B1B5-5DE3-49F3-82E4-C7BE85F93890}" presName="Accent" presStyleLbl="node1" presStyleIdx="2" presStyleCnt="3" custLinFactNeighborX="-20551" custLinFactNeighborY="383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D651032-8F4D-4FD5-B817-A4CDD84B14B6}" type="pres">
      <dgm:prSet presAssocID="{64A5B1B5-5DE3-49F3-82E4-C7BE85F93890}" presName="ParentBackground1" presStyleCnt="0"/>
      <dgm:spPr/>
    </dgm:pt>
    <dgm:pt modelId="{5F827567-98C6-4614-BADA-594BFE02E68F}" type="pres">
      <dgm:prSet presAssocID="{64A5B1B5-5DE3-49F3-82E4-C7BE85F93890}" presName="ParentBackground" presStyleLbl="fgAcc1" presStyleIdx="2" presStyleCnt="3"/>
      <dgm:spPr/>
    </dgm:pt>
    <dgm:pt modelId="{4C6C9B54-16D5-42B3-B45E-4427B3613CC1}" type="pres">
      <dgm:prSet presAssocID="{64A5B1B5-5DE3-49F3-82E4-C7BE85F9389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ADB3F27-6EC9-4C1B-ADD4-C6A70220AF77}" type="presOf" srcId="{9B486BEA-3AC0-42F5-B65E-5435F0ACD127}" destId="{617E58E3-8130-40ED-A34A-1461F9C2941D}" srcOrd="1" destOrd="0" presId="urn:microsoft.com/office/officeart/2011/layout/CircleProcess"/>
    <dgm:cxn modelId="{696EEE69-ABE6-4A12-939F-5BD4D7E0C3F8}" type="presOf" srcId="{67BD1512-23A9-4C3E-8DDC-631D2771A492}" destId="{DFCD7E55-1D42-4FD8-AA0E-645537227276}" srcOrd="0" destOrd="0" presId="urn:microsoft.com/office/officeart/2011/layout/CircleProcess"/>
    <dgm:cxn modelId="{A7CD106C-9B95-4AE5-8085-3E7C64A52445}" type="presOf" srcId="{64A5B1B5-5DE3-49F3-82E4-C7BE85F93890}" destId="{5F827567-98C6-4614-BADA-594BFE02E68F}" srcOrd="0" destOrd="0" presId="urn:microsoft.com/office/officeart/2011/layout/CircleProcess"/>
    <dgm:cxn modelId="{99871D55-7FB6-4722-9675-46FCCAE83C32}" type="presOf" srcId="{9B486BEA-3AC0-42F5-B65E-5435F0ACD127}" destId="{C1983631-4DDD-481F-A4C7-C36820E10418}" srcOrd="0" destOrd="0" presId="urn:microsoft.com/office/officeart/2011/layout/CircleProcess"/>
    <dgm:cxn modelId="{1F75BF7B-E3B1-4A35-B95A-567C8C2FF242}" srcId="{67BD1512-23A9-4C3E-8DDC-631D2771A492}" destId="{9B486BEA-3AC0-42F5-B65E-5435F0ACD127}" srcOrd="2" destOrd="0" parTransId="{63F0031A-E650-42A3-8610-69FEEA632626}" sibTransId="{91E1DF79-DB4E-4174-9020-F62A7E9B0638}"/>
    <dgm:cxn modelId="{960D987D-9D68-4B6A-A0AB-64B88E595EF7}" srcId="{67BD1512-23A9-4C3E-8DDC-631D2771A492}" destId="{64A5B1B5-5DE3-49F3-82E4-C7BE85F93890}" srcOrd="0" destOrd="0" parTransId="{84C41480-67BF-477F-9593-A5E58FA06F82}" sibTransId="{3F4ED14B-2892-4E01-85DA-DA5E023FD44F}"/>
    <dgm:cxn modelId="{7F8471A8-1AAA-4D6D-9400-076789D41C9A}" type="presOf" srcId="{64A5B1B5-5DE3-49F3-82E4-C7BE85F93890}" destId="{4C6C9B54-16D5-42B3-B45E-4427B3613CC1}" srcOrd="1" destOrd="0" presId="urn:microsoft.com/office/officeart/2011/layout/CircleProcess"/>
    <dgm:cxn modelId="{383A39CE-91DE-4B30-965E-354B3CDB7026}" type="presOf" srcId="{9C9D9F5F-0B25-4E2A-BF8A-8FF72FF31358}" destId="{A678E5E6-7C4A-44BF-B74A-02121A783BAF}" srcOrd="1" destOrd="0" presId="urn:microsoft.com/office/officeart/2011/layout/CircleProcess"/>
    <dgm:cxn modelId="{2D1199E1-F662-4329-A5EE-D08F79D39CEB}" srcId="{67BD1512-23A9-4C3E-8DDC-631D2771A492}" destId="{9C9D9F5F-0B25-4E2A-BF8A-8FF72FF31358}" srcOrd="1" destOrd="0" parTransId="{77980254-5632-4A4C-BEE4-1487FF9C1BBC}" sibTransId="{85145752-3A6D-4CEB-A34E-C9EFCB99DDCC}"/>
    <dgm:cxn modelId="{03FDDDE7-E95B-49FE-B3CF-0C70ED6C4580}" type="presOf" srcId="{9C9D9F5F-0B25-4E2A-BF8A-8FF72FF31358}" destId="{4AC706F2-5BD7-493E-A061-F4EA9B1C87A0}" srcOrd="0" destOrd="0" presId="urn:microsoft.com/office/officeart/2011/layout/CircleProcess"/>
    <dgm:cxn modelId="{F5169622-11A2-4527-A5EE-BD6B8D6E4316}" type="presParOf" srcId="{DFCD7E55-1D42-4FD8-AA0E-645537227276}" destId="{EAD30EEF-0D77-4E23-86DC-C2587635C22F}" srcOrd="0" destOrd="0" presId="urn:microsoft.com/office/officeart/2011/layout/CircleProcess"/>
    <dgm:cxn modelId="{D3607CA9-7E65-4C6A-952B-CF28FB53DCCD}" type="presParOf" srcId="{EAD30EEF-0D77-4E23-86DC-C2587635C22F}" destId="{A8F6992B-CCA0-4EF9-86D4-627DC69EF35E}" srcOrd="0" destOrd="0" presId="urn:microsoft.com/office/officeart/2011/layout/CircleProcess"/>
    <dgm:cxn modelId="{0A1F2C53-7A9B-4231-9D3C-12AC88AC9D48}" type="presParOf" srcId="{DFCD7E55-1D42-4FD8-AA0E-645537227276}" destId="{6908EBE4-7C58-448B-B490-D7A255F6184A}" srcOrd="1" destOrd="0" presId="urn:microsoft.com/office/officeart/2011/layout/CircleProcess"/>
    <dgm:cxn modelId="{F46A10DB-0AED-4959-AC12-D2AB495DD1B6}" type="presParOf" srcId="{6908EBE4-7C58-448B-B490-D7A255F6184A}" destId="{C1983631-4DDD-481F-A4C7-C36820E10418}" srcOrd="0" destOrd="0" presId="urn:microsoft.com/office/officeart/2011/layout/CircleProcess"/>
    <dgm:cxn modelId="{D769C4D8-880D-46D6-B70E-471B6DECBD27}" type="presParOf" srcId="{DFCD7E55-1D42-4FD8-AA0E-645537227276}" destId="{617E58E3-8130-40ED-A34A-1461F9C2941D}" srcOrd="2" destOrd="0" presId="urn:microsoft.com/office/officeart/2011/layout/CircleProcess"/>
    <dgm:cxn modelId="{BB3FE2AF-96D9-4909-9618-571BBEDE635D}" type="presParOf" srcId="{DFCD7E55-1D42-4FD8-AA0E-645537227276}" destId="{01F2AB60-64D9-43FB-A2E9-3FDF07684E18}" srcOrd="3" destOrd="0" presId="urn:microsoft.com/office/officeart/2011/layout/CircleProcess"/>
    <dgm:cxn modelId="{8E590D6E-A684-4E4D-A9D3-644F178EF81E}" type="presParOf" srcId="{01F2AB60-64D9-43FB-A2E9-3FDF07684E18}" destId="{8978BD99-3933-4189-BB05-92793333217B}" srcOrd="0" destOrd="0" presId="urn:microsoft.com/office/officeart/2011/layout/CircleProcess"/>
    <dgm:cxn modelId="{3FDDC710-AAFC-4173-85CE-80EA35A8DCE7}" type="presParOf" srcId="{DFCD7E55-1D42-4FD8-AA0E-645537227276}" destId="{7E52A0C7-09AC-4FF2-B1FC-5F6B3DD1376E}" srcOrd="4" destOrd="0" presId="urn:microsoft.com/office/officeart/2011/layout/CircleProcess"/>
    <dgm:cxn modelId="{B3B9EE9A-9B23-4637-8BDB-4AAB934AEEED}" type="presParOf" srcId="{7E52A0C7-09AC-4FF2-B1FC-5F6B3DD1376E}" destId="{4AC706F2-5BD7-493E-A061-F4EA9B1C87A0}" srcOrd="0" destOrd="0" presId="urn:microsoft.com/office/officeart/2011/layout/CircleProcess"/>
    <dgm:cxn modelId="{6F42D6EE-7ADE-4F7C-91EE-CDCB6D7D6851}" type="presParOf" srcId="{DFCD7E55-1D42-4FD8-AA0E-645537227276}" destId="{A678E5E6-7C4A-44BF-B74A-02121A783BAF}" srcOrd="5" destOrd="0" presId="urn:microsoft.com/office/officeart/2011/layout/CircleProcess"/>
    <dgm:cxn modelId="{8EF59190-1295-44B8-BEFC-2FC8AB1D428F}" type="presParOf" srcId="{DFCD7E55-1D42-4FD8-AA0E-645537227276}" destId="{F65C471F-D9FF-4E44-B820-D09D3CFE0F1F}" srcOrd="6" destOrd="0" presId="urn:microsoft.com/office/officeart/2011/layout/CircleProcess"/>
    <dgm:cxn modelId="{DAA32A23-629B-438D-A3AB-038E95F06699}" type="presParOf" srcId="{F65C471F-D9FF-4E44-B820-D09D3CFE0F1F}" destId="{31628D24-5891-46EF-987C-4E0FF014E7B0}" srcOrd="0" destOrd="0" presId="urn:microsoft.com/office/officeart/2011/layout/CircleProcess"/>
    <dgm:cxn modelId="{8F5C657A-2836-4F15-8A02-5742283343CB}" type="presParOf" srcId="{DFCD7E55-1D42-4FD8-AA0E-645537227276}" destId="{6D651032-8F4D-4FD5-B817-A4CDD84B14B6}" srcOrd="7" destOrd="0" presId="urn:microsoft.com/office/officeart/2011/layout/CircleProcess"/>
    <dgm:cxn modelId="{11A00BC1-4E4E-47E2-82A7-12B45C4E1536}" type="presParOf" srcId="{6D651032-8F4D-4FD5-B817-A4CDD84B14B6}" destId="{5F827567-98C6-4614-BADA-594BFE02E68F}" srcOrd="0" destOrd="0" presId="urn:microsoft.com/office/officeart/2011/layout/CircleProcess"/>
    <dgm:cxn modelId="{D47F5B38-4649-4CF1-AF5E-6C57B0B32372}" type="presParOf" srcId="{DFCD7E55-1D42-4FD8-AA0E-645537227276}" destId="{4C6C9B54-16D5-42B3-B45E-4427B3613CC1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A52BA-25B0-4A63-9757-546955F98596}">
      <dsp:nvSpPr>
        <dsp:cNvPr id="0" name=""/>
        <dsp:cNvSpPr/>
      </dsp:nvSpPr>
      <dsp:spPr>
        <a:xfrm>
          <a:off x="717231" y="582"/>
          <a:ext cx="1365720" cy="1365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Efficacious tools</a:t>
          </a:r>
        </a:p>
      </dsp:txBody>
      <dsp:txXfrm>
        <a:off x="917236" y="200587"/>
        <a:ext cx="965710" cy="965710"/>
      </dsp:txXfrm>
    </dsp:sp>
    <dsp:sp modelId="{3162E9C7-3209-4CFA-9821-7BA329966EE3}">
      <dsp:nvSpPr>
        <dsp:cNvPr id="0" name=""/>
        <dsp:cNvSpPr/>
      </dsp:nvSpPr>
      <dsp:spPr>
        <a:xfrm rot="2729098">
          <a:off x="2193848" y="287384"/>
          <a:ext cx="792117" cy="792117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</a:endParaRPr>
        </a:p>
      </dsp:txBody>
      <dsp:txXfrm>
        <a:off x="2298843" y="590290"/>
        <a:ext cx="582127" cy="186305"/>
      </dsp:txXfrm>
    </dsp:sp>
    <dsp:sp modelId="{161AD5FF-968D-4894-BDFC-F335CD7D2C27}">
      <dsp:nvSpPr>
        <dsp:cNvPr id="0" name=""/>
        <dsp:cNvSpPr/>
      </dsp:nvSpPr>
      <dsp:spPr>
        <a:xfrm>
          <a:off x="3096862" y="582"/>
          <a:ext cx="1365720" cy="1365720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Coverage among </a:t>
          </a:r>
          <a:r>
            <a:rPr lang="en-US" sz="1600" kern="1200" dirty="0" err="1">
              <a:solidFill>
                <a:schemeClr val="tx1"/>
              </a:solidFill>
            </a:rPr>
            <a:t>popns</a:t>
          </a:r>
          <a:r>
            <a:rPr lang="en-US" sz="1600" kern="1200" dirty="0">
              <a:solidFill>
                <a:schemeClr val="tx1"/>
              </a:solidFill>
            </a:rPr>
            <a:t> in need</a:t>
          </a:r>
        </a:p>
      </dsp:txBody>
      <dsp:txXfrm>
        <a:off x="3296867" y="200587"/>
        <a:ext cx="965710" cy="965710"/>
      </dsp:txXfrm>
    </dsp:sp>
    <dsp:sp modelId="{87F0E514-4EFE-4658-9F69-0B59DF4CF0D5}">
      <dsp:nvSpPr>
        <dsp:cNvPr id="0" name=""/>
        <dsp:cNvSpPr/>
      </dsp:nvSpPr>
      <dsp:spPr>
        <a:xfrm>
          <a:off x="4573478" y="287384"/>
          <a:ext cx="792117" cy="792117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</a:endParaRPr>
        </a:p>
      </dsp:txBody>
      <dsp:txXfrm>
        <a:off x="4678473" y="450560"/>
        <a:ext cx="582127" cy="465765"/>
      </dsp:txXfrm>
    </dsp:sp>
    <dsp:sp modelId="{6567B089-7913-4EC3-B285-4D27D414B031}">
      <dsp:nvSpPr>
        <dsp:cNvPr id="0" name=""/>
        <dsp:cNvSpPr/>
      </dsp:nvSpPr>
      <dsp:spPr>
        <a:xfrm>
          <a:off x="5476493" y="582"/>
          <a:ext cx="1365720" cy="1365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Impact</a:t>
          </a:r>
        </a:p>
      </dsp:txBody>
      <dsp:txXfrm>
        <a:off x="5676498" y="200587"/>
        <a:ext cx="965710" cy="965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6992B-CCA0-4EF9-86D4-627DC69EF35E}">
      <dsp:nvSpPr>
        <dsp:cNvPr id="0" name=""/>
        <dsp:cNvSpPr/>
      </dsp:nvSpPr>
      <dsp:spPr>
        <a:xfrm>
          <a:off x="5309683" y="464879"/>
          <a:ext cx="1231453" cy="12316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83631-4DDD-481F-A4C7-C36820E10418}">
      <dsp:nvSpPr>
        <dsp:cNvPr id="0" name=""/>
        <dsp:cNvSpPr/>
      </dsp:nvSpPr>
      <dsp:spPr>
        <a:xfrm>
          <a:off x="5660904" y="489250"/>
          <a:ext cx="1149677" cy="11495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Improved implementation strategies</a:t>
          </a:r>
        </a:p>
      </dsp:txBody>
      <dsp:txXfrm>
        <a:off x="5825258" y="653504"/>
        <a:ext cx="820969" cy="821048"/>
      </dsp:txXfrm>
    </dsp:sp>
    <dsp:sp modelId="{8978BD99-3933-4189-BB05-92793333217B}">
      <dsp:nvSpPr>
        <dsp:cNvPr id="0" name=""/>
        <dsp:cNvSpPr/>
      </dsp:nvSpPr>
      <dsp:spPr>
        <a:xfrm rot="2700000">
          <a:off x="3888562" y="316506"/>
          <a:ext cx="1528210" cy="1528210"/>
        </a:xfrm>
        <a:prstGeom prst="teardrop">
          <a:avLst>
            <a:gd name="adj" fmla="val 10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706F2-5BD7-493E-A061-F4EA9B1C87A0}">
      <dsp:nvSpPr>
        <dsp:cNvPr id="0" name=""/>
        <dsp:cNvSpPr/>
      </dsp:nvSpPr>
      <dsp:spPr>
        <a:xfrm>
          <a:off x="4077829" y="505942"/>
          <a:ext cx="1149677" cy="11495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FF0000"/>
              </a:solidFill>
            </a:rPr>
            <a:t>Implementation Science Studies</a:t>
          </a:r>
        </a:p>
      </dsp:txBody>
      <dsp:txXfrm>
        <a:off x="4242183" y="670195"/>
        <a:ext cx="820969" cy="821048"/>
      </dsp:txXfrm>
    </dsp:sp>
    <dsp:sp modelId="{31628D24-5891-46EF-987C-4E0FF014E7B0}">
      <dsp:nvSpPr>
        <dsp:cNvPr id="0" name=""/>
        <dsp:cNvSpPr/>
      </dsp:nvSpPr>
      <dsp:spPr>
        <a:xfrm rot="2700000">
          <a:off x="2408640" y="473039"/>
          <a:ext cx="1228487" cy="1228487"/>
        </a:xfrm>
        <a:prstGeom prst="teardrop">
          <a:avLst>
            <a:gd name="adj" fmla="val 10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27567-98C6-4614-BADA-594BFE02E68F}">
      <dsp:nvSpPr>
        <dsp:cNvPr id="0" name=""/>
        <dsp:cNvSpPr/>
      </dsp:nvSpPr>
      <dsp:spPr>
        <a:xfrm>
          <a:off x="2805086" y="505942"/>
          <a:ext cx="1149677" cy="11495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Existing implementation strategies</a:t>
          </a:r>
        </a:p>
      </dsp:txBody>
      <dsp:txXfrm>
        <a:off x="2969440" y="670195"/>
        <a:ext cx="820969" cy="821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4362-8F63-4B46-AB6B-AA1F81EC137E}" type="datetimeFigureOut">
              <a:rPr lang="en-GB" smtClean="0"/>
              <a:t>27/07/2018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EE4F-9E8F-4285-86E9-606E44F53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5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1B633-0D4B-4EFE-8E86-37120F446A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6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4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55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72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51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64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8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84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0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58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13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87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CF7F8-5394-47A1-8DDD-E092E9057F3F}" type="datetimeFigureOut">
              <a:rPr lang="en-GB" smtClean="0"/>
              <a:t>27/07/2018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AA87E-0589-4ACB-B7BA-747425420F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14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C80C-2247-4D42-9B9D-2CC1A2E62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1" y="298798"/>
            <a:ext cx="11971978" cy="1172720"/>
          </a:xfrm>
        </p:spPr>
        <p:txBody>
          <a:bodyPr>
            <a:noAutofit/>
          </a:bodyPr>
          <a:lstStyle/>
          <a:p>
            <a:r>
              <a:rPr lang="en-GB" sz="3600" b="1" dirty="0"/>
              <a:t>Track E</a:t>
            </a:r>
            <a:r>
              <a:rPr lang="en-GB" sz="3600" dirty="0"/>
              <a:t>: Implementation research, economics, systems and synergies with other health and development sectors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BAFDB-6A82-420C-B22C-B24B1C92A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4" y="1699087"/>
            <a:ext cx="6624215" cy="4968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BA77F-E514-43BD-A39B-7B3B1F878827}"/>
              </a:ext>
            </a:extLst>
          </p:cNvPr>
          <p:cNvSpPr txBox="1"/>
          <p:nvPr/>
        </p:nvSpPr>
        <p:spPr>
          <a:xfrm>
            <a:off x="7475911" y="3544576"/>
            <a:ext cx="2684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Implementers </a:t>
            </a:r>
          </a:p>
          <a:p>
            <a:r>
              <a:rPr lang="en-GB" dirty="0"/>
              <a:t>Nina </a:t>
            </a:r>
            <a:r>
              <a:rPr lang="en-GB" dirty="0" err="1"/>
              <a:t>Anderegg</a:t>
            </a:r>
            <a:endParaRPr lang="en-GB" dirty="0"/>
          </a:p>
          <a:p>
            <a:r>
              <a:rPr lang="en-GB" dirty="0" err="1"/>
              <a:t>Parinita</a:t>
            </a:r>
            <a:r>
              <a:rPr lang="en-GB" dirty="0"/>
              <a:t> Bhattacharjee</a:t>
            </a:r>
          </a:p>
          <a:p>
            <a:r>
              <a:rPr lang="en-GB" dirty="0"/>
              <a:t>Shona </a:t>
            </a:r>
            <a:r>
              <a:rPr lang="en-GB" dirty="0" err="1"/>
              <a:t>Dalal</a:t>
            </a:r>
            <a:endParaRPr lang="en-GB" dirty="0"/>
          </a:p>
          <a:p>
            <a:r>
              <a:rPr lang="en-GB" dirty="0" err="1"/>
              <a:t>Mitzy</a:t>
            </a:r>
            <a:r>
              <a:rPr lang="en-GB" dirty="0"/>
              <a:t> </a:t>
            </a:r>
            <a:r>
              <a:rPr lang="en-GB" dirty="0" err="1"/>
              <a:t>Gafos</a:t>
            </a:r>
            <a:endParaRPr lang="en-GB" dirty="0"/>
          </a:p>
          <a:p>
            <a:r>
              <a:rPr lang="en-GB" dirty="0"/>
              <a:t>James Hargreaves</a:t>
            </a:r>
          </a:p>
          <a:p>
            <a:r>
              <a:rPr lang="en-GB" dirty="0"/>
              <a:t>Bernadette Hensen</a:t>
            </a:r>
          </a:p>
          <a:p>
            <a:r>
              <a:rPr lang="en-GB" dirty="0"/>
              <a:t>Collin </a:t>
            </a:r>
            <a:r>
              <a:rPr lang="en-GB" dirty="0" err="1"/>
              <a:t>Mangenah</a:t>
            </a:r>
            <a:endParaRPr lang="en-GB" dirty="0"/>
          </a:p>
          <a:p>
            <a:r>
              <a:rPr lang="en-GB" dirty="0"/>
              <a:t>Nancy </a:t>
            </a:r>
            <a:r>
              <a:rPr lang="en-GB" dirty="0" err="1"/>
              <a:t>Padian</a:t>
            </a:r>
            <a:endParaRPr lang="en-GB" dirty="0"/>
          </a:p>
          <a:p>
            <a:r>
              <a:rPr lang="en-GB" dirty="0"/>
              <a:t>Matthew </a:t>
            </a:r>
            <a:r>
              <a:rPr lang="en-GB" dirty="0" err="1"/>
              <a:t>Quaife</a:t>
            </a:r>
            <a:endParaRPr lang="en-GB" dirty="0"/>
          </a:p>
          <a:p>
            <a:r>
              <a:rPr lang="en-GB" dirty="0"/>
              <a:t>Brian Rice</a:t>
            </a:r>
          </a:p>
        </p:txBody>
      </p:sp>
      <p:pic>
        <p:nvPicPr>
          <p:cNvPr id="1026" name="Picture 2" descr="Image result for nancy padian">
            <a:extLst>
              <a:ext uri="{FF2B5EF4-FFF2-40B4-BE49-F238E27FC236}">
                <a16:creationId xmlns:a16="http://schemas.microsoft.com/office/drawing/2014/main" id="{4DE7ED58-36A4-4D17-8749-8DE74A80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095">
            <a:off x="5673291" y="3367079"/>
            <a:ext cx="1276947" cy="167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09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8FAC-1D86-40A4-AD5E-2DC76FFB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68"/>
            <a:ext cx="10515600" cy="732155"/>
          </a:xfrm>
        </p:spPr>
        <p:txBody>
          <a:bodyPr/>
          <a:lstStyle/>
          <a:p>
            <a:r>
              <a:rPr lang="en-GB" b="1" dirty="0"/>
              <a:t>Financing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97128-65B7-4871-BE67-50B4C7248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597371"/>
            <a:ext cx="5252451" cy="5773783"/>
          </a:xfrm>
        </p:spPr>
        <p:txBody>
          <a:bodyPr>
            <a:normAutofit/>
          </a:bodyPr>
          <a:lstStyle/>
          <a:p>
            <a:pPr algn="just"/>
            <a:r>
              <a:rPr lang="en-GB" sz="2000" dirty="0"/>
              <a:t>Major strides towards universal access to ART (Exceeding 15x15 targets). </a:t>
            </a:r>
          </a:p>
          <a:p>
            <a:pPr algn="just"/>
            <a:r>
              <a:rPr lang="en-GB" sz="2000" dirty="0"/>
              <a:t>High unsustainable prices persist partly due to market exclusivity/patents</a:t>
            </a:r>
          </a:p>
          <a:p>
            <a:pPr algn="just"/>
            <a:r>
              <a:rPr lang="en-GB" sz="2000" dirty="0"/>
              <a:t>Sustained donor funding </a:t>
            </a:r>
            <a:r>
              <a:rPr lang="en-GB" sz="2000" b="1" dirty="0"/>
              <a:t>and </a:t>
            </a:r>
            <a:r>
              <a:rPr lang="en-GB" sz="2000" dirty="0"/>
              <a:t>increased domestic funding is vital for the sustainable HIV response</a:t>
            </a:r>
          </a:p>
          <a:p>
            <a:pPr algn="just"/>
            <a:r>
              <a:rPr lang="en-GB" sz="2000" dirty="0"/>
              <a:t>Successful transition to new funding mechanisms requires accurate cost analyses.</a:t>
            </a:r>
          </a:p>
          <a:p>
            <a:pPr algn="just"/>
            <a:r>
              <a:rPr lang="en-GB" sz="2000" dirty="0"/>
              <a:t>Funding to local communities urgently needs prioritisation. Data on opportunity costs of community approaches which are key are however scarce due to focus on provider/facility level perspectives.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D5A5B-E963-4238-82BE-1F94F396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816" y="1615291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5781A-DC92-4128-9845-15F97C687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269" y="2011559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A4CD6-0CF6-4F2A-BC4C-4077E08D7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661" y="1975826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05B6D5-5F49-4AF2-A3AE-4B227CFA5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299" y="2213123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C2616-8270-4C96-8ECD-9EFD83D4B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053" y="1753144"/>
            <a:ext cx="6669196" cy="37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4E9BA2-3634-4C84-A85E-07E77503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693" y="1318931"/>
            <a:ext cx="5746608" cy="4309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629B2-27E1-48F0-A3B7-82DF003C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B73B-A664-4FF1-B592-01E2842D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212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Toward strengthened routine data systems: </a:t>
            </a:r>
            <a:r>
              <a:rPr lang="en-GB" dirty="0"/>
              <a:t>still need robust, facility-level routine data systems</a:t>
            </a:r>
            <a:endParaRPr lang="en-US" dirty="0"/>
          </a:p>
          <a:p>
            <a:r>
              <a:rPr lang="en-US" dirty="0"/>
              <a:t>Key metrics at the macro level are essential for understanding where we currently are, and for political / resource advocacy. </a:t>
            </a:r>
          </a:p>
          <a:p>
            <a:r>
              <a:rPr lang="en-US" dirty="0"/>
              <a:t>Moving forward with the  Prevention Cascade (Fearon, Weir)</a:t>
            </a:r>
          </a:p>
          <a:p>
            <a:r>
              <a:rPr lang="en-GB" dirty="0"/>
              <a:t>CD4-back-calculations showed decline in HIV transmission dated back to around 2012 (session TUWS05)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Dashboards monitoring viral suppression performance across clinics helped target clinics for intervention to improve clinical-outcomes (</a:t>
            </a:r>
            <a:r>
              <a:rPr lang="en-US" dirty="0" err="1"/>
              <a:t>Birx</a:t>
            </a:r>
            <a:r>
              <a:rPr lang="en-US" dirty="0"/>
              <a:t> – WESS01)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New technologies to harness data, plus support people to use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B77A0-6E8C-4EF0-88D1-BC6C1116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22" y="1127611"/>
            <a:ext cx="6096528" cy="4129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8B66A7-EB84-43CE-93D1-8737FD11F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18" y="1327347"/>
            <a:ext cx="5596020" cy="4222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49074-889C-45EC-B821-9C2F3BA76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768" y="1420433"/>
            <a:ext cx="5746607" cy="43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1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D996B-3F50-464E-94E3-324665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68809" cy="1325563"/>
          </a:xfrm>
        </p:spPr>
        <p:txBody>
          <a:bodyPr/>
          <a:lstStyle/>
          <a:p>
            <a:r>
              <a:rPr lang="en-GB" b="1" dirty="0"/>
              <a:t>The Implementers’ 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A3C78-C61E-4F29-AB22-69D9B561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19" y="-1"/>
            <a:ext cx="3837481" cy="28781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B205D-1FB6-4AFC-AF80-BB881AB30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879442" cy="4659879"/>
          </a:xfrm>
        </p:spPr>
        <p:txBody>
          <a:bodyPr>
            <a:normAutofit/>
          </a:bodyPr>
          <a:lstStyle/>
          <a:p>
            <a:r>
              <a:rPr lang="en-GB" dirty="0"/>
              <a:t>Implementation science agenda is evolving</a:t>
            </a:r>
          </a:p>
          <a:p>
            <a:pPr lvl="1"/>
            <a:r>
              <a:rPr lang="en-GB" dirty="0"/>
              <a:t>Good examples of pragmatic impact evaluations </a:t>
            </a:r>
          </a:p>
          <a:p>
            <a:pPr lvl="1"/>
            <a:r>
              <a:rPr lang="en-GB" dirty="0"/>
              <a:t>Process and formative evaluations describing implementation</a:t>
            </a:r>
          </a:p>
          <a:p>
            <a:pPr lvl="1"/>
            <a:r>
              <a:rPr lang="en-GB" dirty="0"/>
              <a:t>Relatively few costing studies</a:t>
            </a:r>
          </a:p>
          <a:p>
            <a:pPr lvl="1"/>
            <a:r>
              <a:rPr lang="en-GB" dirty="0"/>
              <a:t>Challenges remain: few reviews, hope to see more on Prevention Implementation Science next time, and evidence of new financing models</a:t>
            </a:r>
          </a:p>
          <a:p>
            <a:r>
              <a:rPr lang="en-GB" dirty="0"/>
              <a:t>Key implementation lessons</a:t>
            </a:r>
          </a:p>
          <a:p>
            <a:pPr lvl="1"/>
            <a:r>
              <a:rPr lang="en-GB" dirty="0"/>
              <a:t>Peers and communities critical for prevention and treatment implementation </a:t>
            </a:r>
          </a:p>
          <a:p>
            <a:pPr lvl="1"/>
            <a:r>
              <a:rPr lang="en-GB" dirty="0"/>
              <a:t>Targeting and differentiation models critical for prevention and treatment</a:t>
            </a:r>
          </a:p>
          <a:p>
            <a:pPr lvl="1"/>
            <a:r>
              <a:rPr lang="en-GB" dirty="0"/>
              <a:t>Intersectoral collaboration is critical and feasible, for financing and delivery</a:t>
            </a:r>
          </a:p>
          <a:p>
            <a:pPr lvl="1"/>
            <a:r>
              <a:rPr lang="en-GB" dirty="0"/>
              <a:t>Data driven prevention and treatment is rising, but systems need support</a:t>
            </a:r>
          </a:p>
        </p:txBody>
      </p:sp>
    </p:spTree>
    <p:extLst>
      <p:ext uri="{BB962C8B-B14F-4D97-AF65-F5344CB8AC3E}">
        <p14:creationId xmlns:p14="http://schemas.microsoft.com/office/powerpoint/2010/main" val="392918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B010-4E32-425E-99F9-39B75067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1151"/>
            <a:ext cx="10515600" cy="1325563"/>
          </a:xfrm>
        </p:spPr>
        <p:txBody>
          <a:bodyPr/>
          <a:lstStyle/>
          <a:p>
            <a:r>
              <a:rPr lang="en-GB" dirty="0"/>
              <a:t>Track E: The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6C065-3724-4031-85BF-E1E85591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52" y="1084412"/>
            <a:ext cx="6426196" cy="5602138"/>
          </a:xfrm>
        </p:spPr>
        <p:txBody>
          <a:bodyPr>
            <a:normAutofit fontScale="92500"/>
          </a:bodyPr>
          <a:lstStyle/>
          <a:p>
            <a:r>
              <a:rPr lang="en-GB" dirty="0"/>
              <a:t>The world is changing</a:t>
            </a:r>
          </a:p>
          <a:p>
            <a:r>
              <a:rPr lang="en-GB" dirty="0"/>
              <a:t>Building bridges in the SDG era: Time for health system integration and an intersectoral response </a:t>
            </a:r>
          </a:p>
          <a:p>
            <a:r>
              <a:rPr lang="en-GB" dirty="0"/>
              <a:t>Breaking barriers: Recognise and correct a prevention crisis </a:t>
            </a:r>
          </a:p>
          <a:p>
            <a:r>
              <a:rPr lang="en-GB" dirty="0"/>
              <a:t>Universal Health Care </a:t>
            </a:r>
            <a:r>
              <a:rPr lang="en-GB" u="sng" dirty="0"/>
              <a:t>and</a:t>
            </a:r>
            <a:r>
              <a:rPr lang="en-GB" dirty="0"/>
              <a:t> a focus on “key” populations</a:t>
            </a:r>
          </a:p>
          <a:p>
            <a:r>
              <a:rPr lang="en-GB" dirty="0"/>
              <a:t>The toolbox continues to strengthen:  (TLD, </a:t>
            </a:r>
            <a:r>
              <a:rPr lang="en-GB" dirty="0" err="1"/>
              <a:t>PrEP</a:t>
            </a:r>
            <a:r>
              <a:rPr lang="en-GB" dirty="0"/>
              <a:t>, U=U …)</a:t>
            </a:r>
          </a:p>
          <a:p>
            <a:r>
              <a:rPr lang="en-GB" dirty="0"/>
              <a:t>Cascades, cascades everywhere: big news on the horizon </a:t>
            </a:r>
          </a:p>
          <a:p>
            <a:r>
              <a:rPr lang="en-GB" dirty="0"/>
              <a:t>Implementation science: the time has 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31198-484D-41FB-A235-E849E116F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91" t="35840" r="4557" b="28328"/>
          <a:stretch/>
        </p:blipFill>
        <p:spPr>
          <a:xfrm>
            <a:off x="7385552" y="3105836"/>
            <a:ext cx="4560427" cy="1829127"/>
          </a:xfrm>
          <a:prstGeom prst="rect">
            <a:avLst/>
          </a:prstGeom>
        </p:spPr>
      </p:pic>
      <p:pic>
        <p:nvPicPr>
          <p:cNvPr id="1026" name="Picture 2" descr="https://ght.org.uk/sites/default/files/field/image/u_u_webpage_banner.jpg">
            <a:extLst>
              <a:ext uri="{FF2B5EF4-FFF2-40B4-BE49-F238E27FC236}">
                <a16:creationId xmlns:a16="http://schemas.microsoft.com/office/drawing/2014/main" id="{8D5278CA-AC28-4206-8A46-AD1CAEFEE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52" y="5033316"/>
            <a:ext cx="4560427" cy="17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thumb/2/27/Sustainable_Development_Goals_chart.svg/787px-Sustainable_Development_Goals_chart.svg.png">
            <a:extLst>
              <a:ext uri="{FF2B5EF4-FFF2-40B4-BE49-F238E27FC236}">
                <a16:creationId xmlns:a16="http://schemas.microsoft.com/office/drawing/2014/main" id="{0126EF55-447D-40EE-9838-72D413BD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95" y="826459"/>
            <a:ext cx="3290420" cy="25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08B37-F9F0-46B1-A7EE-4AFEAD6E6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7" t="32075" r="22251" b="38609"/>
          <a:stretch/>
        </p:blipFill>
        <p:spPr>
          <a:xfrm>
            <a:off x="7144701" y="26223"/>
            <a:ext cx="4729447" cy="15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8FC68E-14B4-4E49-9A77-2FE1C7914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578470"/>
              </p:ext>
            </p:extLst>
          </p:nvPr>
        </p:nvGraphicFramePr>
        <p:xfrm>
          <a:off x="2270471" y="1157872"/>
          <a:ext cx="7559445" cy="1366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AA01CEA-F12E-4A01-9120-F65D41DEF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42347"/>
              </p:ext>
            </p:extLst>
          </p:nvPr>
        </p:nvGraphicFramePr>
        <p:xfrm>
          <a:off x="1378666" y="3259022"/>
          <a:ext cx="9052391" cy="2161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ight Brace 5">
            <a:extLst>
              <a:ext uri="{FF2B5EF4-FFF2-40B4-BE49-F238E27FC236}">
                <a16:creationId xmlns:a16="http://schemas.microsoft.com/office/drawing/2014/main" id="{2069308B-2699-4A07-9BD0-595B956FFB54}"/>
              </a:ext>
            </a:extLst>
          </p:cNvPr>
          <p:cNvSpPr/>
          <p:nvPr/>
        </p:nvSpPr>
        <p:spPr>
          <a:xfrm rot="16200000">
            <a:off x="5610695" y="647865"/>
            <a:ext cx="879000" cy="52562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2A39E-D4B2-49A4-8073-F16260D5CD3D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b="55781"/>
          <a:stretch/>
        </p:blipFill>
        <p:spPr bwMode="auto">
          <a:xfrm>
            <a:off x="9413396" y="2610780"/>
            <a:ext cx="2507965" cy="1568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6092F7-8FFE-4D30-802F-3E35A1009CC7}"/>
              </a:ext>
            </a:extLst>
          </p:cNvPr>
          <p:cNvSpPr txBox="1"/>
          <p:nvPr/>
        </p:nvSpPr>
        <p:spPr>
          <a:xfrm>
            <a:off x="170575" y="3692209"/>
            <a:ext cx="2888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Implementation strategies are complex interventions</a:t>
            </a:r>
          </a:p>
          <a:p>
            <a:endParaRPr lang="en-GB" sz="1600" dirty="0"/>
          </a:p>
          <a:p>
            <a:pPr marL="214313" indent="-214313">
              <a:buFontTx/>
              <a:buChar char="-"/>
            </a:pPr>
            <a:r>
              <a:rPr lang="en-GB" sz="1600" dirty="0"/>
              <a:t>Targeting and differentiation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Programme components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Platforms for delivery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Vertical / horizontal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Intersectoral synergy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Cost / financing</a:t>
            </a:r>
          </a:p>
          <a:p>
            <a:pPr marL="214313" indent="-214313">
              <a:buFontTx/>
              <a:buChar char="-"/>
            </a:pPr>
            <a:r>
              <a:rPr lang="en-GB" sz="1600" dirty="0"/>
              <a:t>Data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F00C4-7525-400A-BC47-CC8C75450DEA}"/>
              </a:ext>
            </a:extLst>
          </p:cNvPr>
          <p:cNvSpPr/>
          <p:nvPr/>
        </p:nvSpPr>
        <p:spPr>
          <a:xfrm>
            <a:off x="9468118" y="5760750"/>
            <a:ext cx="3212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/>
              <a:t>And … w</a:t>
            </a:r>
            <a:r>
              <a:rPr lang="en-GB" sz="2000" dirty="0"/>
              <a:t>hat’s missing?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33B3C-9E5B-4DAA-B824-18F835EC0F32}"/>
              </a:ext>
            </a:extLst>
          </p:cNvPr>
          <p:cNvSpPr txBox="1"/>
          <p:nvPr/>
        </p:nvSpPr>
        <p:spPr>
          <a:xfrm>
            <a:off x="1213802" y="1069385"/>
            <a:ext cx="25079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ART</a:t>
            </a:r>
          </a:p>
          <a:p>
            <a:endParaRPr lang="en-GB" sz="2000" dirty="0"/>
          </a:p>
          <a:p>
            <a:r>
              <a:rPr lang="en-GB" sz="2000" dirty="0"/>
              <a:t>Condoms </a:t>
            </a:r>
          </a:p>
          <a:p>
            <a:r>
              <a:rPr lang="en-GB" sz="2000" dirty="0" err="1"/>
              <a:t>PrEP</a:t>
            </a:r>
            <a:endParaRPr lang="en-GB" sz="2000" dirty="0"/>
          </a:p>
          <a:p>
            <a:r>
              <a:rPr lang="en-GB" sz="2000" dirty="0"/>
              <a:t>VMMC</a:t>
            </a:r>
          </a:p>
          <a:p>
            <a:r>
              <a:rPr lang="en-GB" sz="2000" dirty="0"/>
              <a:t>Safe sexual behaviour</a:t>
            </a:r>
          </a:p>
          <a:p>
            <a:r>
              <a:rPr lang="en-GB" sz="2000" dirty="0"/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79BAB-EBEB-4379-A1DF-A86620A47391}"/>
              </a:ext>
            </a:extLst>
          </p:cNvPr>
          <p:cNvSpPr txBox="1"/>
          <p:nvPr/>
        </p:nvSpPr>
        <p:spPr>
          <a:xfrm>
            <a:off x="70260" y="55207"/>
            <a:ext cx="670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did we look for in Track 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8827B-5A95-4DDC-AEC8-157BED6CF138}"/>
              </a:ext>
            </a:extLst>
          </p:cNvPr>
          <p:cNvSpPr txBox="1"/>
          <p:nvPr/>
        </p:nvSpPr>
        <p:spPr>
          <a:xfrm>
            <a:off x="2270471" y="5130657"/>
            <a:ext cx="7497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Rigorous, pragmatic impact evaluations</a:t>
            </a:r>
          </a:p>
          <a:p>
            <a:pPr algn="ctr"/>
            <a:r>
              <a:rPr lang="en-GB" b="1" dirty="0"/>
              <a:t>Process evaluation of programme implementation</a:t>
            </a:r>
          </a:p>
          <a:p>
            <a:pPr algn="ctr"/>
            <a:r>
              <a:rPr lang="en-GB" b="1" dirty="0"/>
              <a:t>Costing / cost effectiveness studies</a:t>
            </a:r>
          </a:p>
          <a:p>
            <a:pPr algn="ctr"/>
            <a:r>
              <a:rPr lang="en-GB" b="1" dirty="0"/>
              <a:t>Robust service delivery data to track the epidemic and drive the response</a:t>
            </a:r>
          </a:p>
          <a:p>
            <a:pPr algn="ctr"/>
            <a:r>
              <a:rPr lang="en-GB" b="1" dirty="0"/>
              <a:t>Systematic Reviews of implementation studies</a:t>
            </a:r>
          </a:p>
          <a:p>
            <a:pPr algn="ctr"/>
            <a:r>
              <a:rPr lang="en-GB" b="1" dirty="0"/>
              <a:t>Policy research and new relevant to implementation and financing</a:t>
            </a:r>
          </a:p>
          <a:p>
            <a:pPr algn="ctr"/>
            <a:r>
              <a:rPr lang="en-GB" dirty="0"/>
              <a:t>		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039933-5378-47DF-849F-CB90947C9D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90" t="22795" r="33913" b="24561"/>
          <a:stretch/>
        </p:blipFill>
        <p:spPr>
          <a:xfrm>
            <a:off x="9261611" y="783071"/>
            <a:ext cx="2811533" cy="14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 animBg="1"/>
      <p:bldP spid="12" grpId="0"/>
      <p:bldP spid="13" grpId="0"/>
      <p:bldP spid="1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1DE7-1366-4705-94E0-01E0A36F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Combination and differentiated </a:t>
            </a:r>
            <a:br>
              <a:rPr lang="en-GB" b="1" dirty="0"/>
            </a:br>
            <a:r>
              <a:rPr lang="en-GB" b="1" dirty="0"/>
              <a:t>prevention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FECB0-708A-4559-936A-2D4105EDB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62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Data-guided prevention in Kenya: geography (</a:t>
            </a:r>
            <a:r>
              <a:rPr lang="en-GB" dirty="0" err="1"/>
              <a:t>Kilonzo</a:t>
            </a:r>
            <a:r>
              <a:rPr lang="en-GB" dirty="0"/>
              <a:t>)</a:t>
            </a:r>
          </a:p>
          <a:p>
            <a:r>
              <a:rPr lang="en-GB" dirty="0"/>
              <a:t>Data driven prevention LINKAGES (</a:t>
            </a:r>
            <a:r>
              <a:rPr lang="en-GB" dirty="0" err="1"/>
              <a:t>Akolo</a:t>
            </a:r>
            <a:r>
              <a:rPr lang="en-GB" dirty="0"/>
              <a:t>) and in Kenya (Bhattacharjee)</a:t>
            </a:r>
          </a:p>
          <a:p>
            <a:r>
              <a:rPr lang="en-GB" dirty="0"/>
              <a:t>DREAMS - ? Promising signs (</a:t>
            </a:r>
            <a:r>
              <a:rPr lang="en-GB" dirty="0" err="1"/>
              <a:t>Birx</a:t>
            </a:r>
            <a:r>
              <a:rPr lang="en-GB" dirty="0"/>
              <a:t>)</a:t>
            </a:r>
          </a:p>
          <a:p>
            <a:r>
              <a:rPr lang="en-GB" dirty="0"/>
              <a:t>Youth friendly clinics led to more HIV tests and more condoms picked up (Rosenberg)</a:t>
            </a:r>
          </a:p>
          <a:p>
            <a:r>
              <a:rPr lang="en-GB" dirty="0"/>
              <a:t>Microfinance reduced physical violence (Harvey)</a:t>
            </a:r>
          </a:p>
          <a:p>
            <a:r>
              <a:rPr lang="en-GB" dirty="0"/>
              <a:t>“Cash and care” improved parenting skills (</a:t>
            </a:r>
            <a:r>
              <a:rPr lang="en-GB" dirty="0" err="1"/>
              <a:t>Cluver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03DA1-AEF2-4334-87FE-0ACC8754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039" y="1825625"/>
            <a:ext cx="6096528" cy="342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F3781-C184-48EC-9B8E-54F08F2EE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342" y="1825624"/>
            <a:ext cx="6096528" cy="3429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3F782-B01D-4DA9-A125-10D03D38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191" y="1825624"/>
            <a:ext cx="6096528" cy="3429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D3555A-3800-47AF-B808-9FB207864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493" y="1825624"/>
            <a:ext cx="6096528" cy="3429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D86DC6-E1B3-4C93-B6C3-435BB5EB0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342" y="1825623"/>
            <a:ext cx="6096528" cy="3429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2F7DA6-3081-4F4A-9174-FE35C6D5F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00" y="2192746"/>
            <a:ext cx="6096528" cy="342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30763-3E24-4A98-988F-B06E53E25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0761" y="2286645"/>
            <a:ext cx="6096528" cy="3429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F1B04E-7C39-43D6-9FD9-1F538A4EF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947" y="2056133"/>
            <a:ext cx="6096528" cy="3429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6711D7-D4E0-4CA5-85B2-3CE46E585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3098" y="2056131"/>
            <a:ext cx="6096528" cy="3429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2059B6-1BD0-4FC6-AAA0-361CA3438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4585" y="2239695"/>
            <a:ext cx="6096528" cy="3429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583A84-E774-47FE-A70A-DDE9E950D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2464" y="2238465"/>
            <a:ext cx="6096528" cy="3429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807520-0689-4E94-AEC7-62CABFAE03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9892" y="210308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36D4-4306-457B-91F2-79067B66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PrEP</a:t>
            </a:r>
            <a:r>
              <a:rPr lang="en-GB" b="1" dirty="0"/>
              <a:t> implementation …. P=P!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EF627-0F42-4608-A1D7-CE66A753F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423784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Prevenir</a:t>
            </a:r>
            <a:r>
              <a:rPr lang="en-GB" dirty="0"/>
              <a:t> study shows no new infections in daily or on demand </a:t>
            </a:r>
            <a:r>
              <a:rPr lang="en-GB" dirty="0" err="1"/>
              <a:t>PrEP</a:t>
            </a:r>
            <a:endParaRPr lang="en-GB" dirty="0"/>
          </a:p>
          <a:p>
            <a:r>
              <a:rPr lang="en-GB" dirty="0"/>
              <a:t>Demand and uptake variable, and optimal strategies not yet implemented</a:t>
            </a:r>
          </a:p>
          <a:p>
            <a:pPr lvl="1"/>
            <a:r>
              <a:rPr lang="en-GB" dirty="0"/>
              <a:t>“Normalisation through better messaging” (</a:t>
            </a:r>
            <a:r>
              <a:rPr lang="en-GB" dirty="0" err="1"/>
              <a:t>Baeten</a:t>
            </a:r>
            <a:r>
              <a:rPr lang="en-GB" dirty="0"/>
              <a:t>), address risk perception, stigma</a:t>
            </a:r>
          </a:p>
          <a:p>
            <a:pPr lvl="1"/>
            <a:r>
              <a:rPr lang="en-GB" dirty="0"/>
              <a:t>ACCESS South Africa</a:t>
            </a:r>
          </a:p>
          <a:p>
            <a:pPr lvl="1"/>
            <a:r>
              <a:rPr lang="en-GB" dirty="0" err="1"/>
              <a:t>PriYa</a:t>
            </a:r>
            <a:endParaRPr lang="en-GB" dirty="0"/>
          </a:p>
          <a:p>
            <a:r>
              <a:rPr lang="en-GB" dirty="0"/>
              <a:t>Continuation variable, multiple factors optimal strategies not yet implemented</a:t>
            </a:r>
          </a:p>
          <a:p>
            <a:pPr lvl="1"/>
            <a:r>
              <a:rPr lang="en-GB" dirty="0"/>
              <a:t>EMPOWER (Delaney-</a:t>
            </a:r>
            <a:r>
              <a:rPr lang="en-GB" dirty="0" err="1"/>
              <a:t>Moretlwe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Kenya Demonstration (</a:t>
            </a:r>
            <a:r>
              <a:rPr lang="en-GB" dirty="0" err="1"/>
              <a:t>Kyongo</a:t>
            </a:r>
            <a:r>
              <a:rPr lang="en-GB" dirty="0"/>
              <a:t>)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A60FE-56BB-422B-B85C-E60693B37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25" y="2005296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B6322-4403-495F-97D7-FAC6ABEE1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325" y="2120078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A2006-44F8-4766-BC43-819C02E7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325" y="2062687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4BEA2-1661-48FD-91C6-5760A33E0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20077"/>
            <a:ext cx="6096528" cy="342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F8227-15EC-4276-8D5A-67A3E20B5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2033991"/>
            <a:ext cx="5712478" cy="4284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27CE9-C951-4791-88C3-3DD4F303C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522" y="2033992"/>
            <a:ext cx="6096528" cy="42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9DA0-115A-4C0B-B3C0-74D64E12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59"/>
            <a:ext cx="10515600" cy="1325563"/>
          </a:xfrm>
        </p:spPr>
        <p:txBody>
          <a:bodyPr/>
          <a:lstStyle/>
          <a:p>
            <a:r>
              <a:rPr lang="en-GB" b="1" dirty="0"/>
              <a:t>Universal Test and Treat: what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988B-67EA-4DF2-A0B4-4F7AE2A35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 </a:t>
            </a:r>
            <a:r>
              <a:rPr lang="en-GB" dirty="0" err="1"/>
              <a:t>TasP</a:t>
            </a:r>
            <a:endParaRPr lang="en-GB" dirty="0"/>
          </a:p>
          <a:p>
            <a:r>
              <a:rPr lang="en-GB" dirty="0" err="1"/>
              <a:t>MaxART</a:t>
            </a:r>
            <a:endParaRPr lang="en-GB" dirty="0"/>
          </a:p>
          <a:p>
            <a:endParaRPr lang="en-GB" dirty="0"/>
          </a:p>
          <a:p>
            <a:r>
              <a:rPr lang="en-GB" dirty="0"/>
              <a:t>SEARCH (</a:t>
            </a:r>
            <a:r>
              <a:rPr lang="en-GB" dirty="0" err="1"/>
              <a:t>Halvir</a:t>
            </a:r>
            <a:r>
              <a:rPr lang="en-GB" dirty="0"/>
              <a:t>)</a:t>
            </a:r>
          </a:p>
          <a:p>
            <a:r>
              <a:rPr lang="en-GB" dirty="0"/>
              <a:t>“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Tsie</a:t>
            </a:r>
            <a:r>
              <a:rPr lang="en-GB" dirty="0"/>
              <a:t>” (</a:t>
            </a:r>
            <a:r>
              <a:rPr lang="en-GB" dirty="0" err="1"/>
              <a:t>Makhema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HPTN (071) </a:t>
            </a:r>
            <a:r>
              <a:rPr lang="en-GB" dirty="0" err="1"/>
              <a:t>PopART</a:t>
            </a:r>
            <a:r>
              <a:rPr lang="en-GB" dirty="0"/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76C0D-DC3E-445A-8647-69901968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44" y="1919808"/>
            <a:ext cx="7521435" cy="4230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ED087-8A86-4306-846B-753F1B7CE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45" y="1932982"/>
            <a:ext cx="7521435" cy="4230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AA9AC-AF91-4170-8669-92F34F80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144" y="1946156"/>
            <a:ext cx="7521435" cy="42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C9E5-1887-43F8-A658-171753EB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Testing: toward the first 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5D8B-F0DF-4BCB-BC5F-1BB92E584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87972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Outreach to men</a:t>
            </a:r>
          </a:p>
          <a:p>
            <a:pPr lvl="1"/>
            <a:r>
              <a:rPr lang="en-GB" dirty="0"/>
              <a:t>Weekend Testing (Geoffroy)</a:t>
            </a:r>
          </a:p>
          <a:p>
            <a:pPr lvl="1"/>
            <a:r>
              <a:rPr lang="en-GB" dirty="0"/>
              <a:t>Secondary distribution of self-tests to young women (</a:t>
            </a:r>
            <a:r>
              <a:rPr lang="en-GB" dirty="0" err="1"/>
              <a:t>Agot</a:t>
            </a:r>
            <a:r>
              <a:rPr lang="en-GB" dirty="0"/>
              <a:t>) </a:t>
            </a:r>
          </a:p>
          <a:p>
            <a:r>
              <a:rPr lang="en-GB" dirty="0"/>
              <a:t>Self-testing</a:t>
            </a:r>
          </a:p>
          <a:p>
            <a:pPr lvl="1"/>
            <a:r>
              <a:rPr lang="en-GB" dirty="0"/>
              <a:t>Increases testing rates and ART initiation (STAR, Malawi)</a:t>
            </a:r>
          </a:p>
          <a:p>
            <a:pPr lvl="1"/>
            <a:r>
              <a:rPr lang="en-GB" dirty="0"/>
              <a:t>Does not undermine linkage (Floyd)</a:t>
            </a:r>
          </a:p>
          <a:p>
            <a:r>
              <a:rPr lang="en-GB" dirty="0"/>
              <a:t>Index and network-based testing</a:t>
            </a:r>
          </a:p>
          <a:p>
            <a:pPr lvl="1"/>
            <a:r>
              <a:rPr lang="en-GB" dirty="0"/>
              <a:t>Optimised case finding increases yield (Ukraine)</a:t>
            </a:r>
          </a:p>
          <a:p>
            <a:r>
              <a:rPr lang="en-GB" dirty="0"/>
              <a:t>Testing to prevention</a:t>
            </a:r>
          </a:p>
          <a:p>
            <a:pPr lvl="1"/>
            <a:r>
              <a:rPr lang="en-GB" dirty="0"/>
              <a:t>Thai Red Cross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CF60E-BC83-4F71-AC7F-1AE0DFFE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935" y="1714351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6EAAA-3FED-4C6E-AC60-CF77CC359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046" y="1632691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51E47-C600-4C94-AB68-40F50A127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384" y="1475725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65733-FCC6-430C-8325-434AE9895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146" y="1557385"/>
            <a:ext cx="6096528" cy="3429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1E73-AD8E-4CEC-9618-065FC1E61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848" y="1825625"/>
            <a:ext cx="6096528" cy="3429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57512-62CE-4DEE-9C5F-B7B42C277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920" y="1656354"/>
            <a:ext cx="6096528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B6CDA-BD10-4324-B877-EE404AB10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724" y="1994896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B166-0532-41AC-A78D-E0C795BE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Linkage and Retention: the second and 3</a:t>
            </a:r>
            <a:r>
              <a:rPr lang="en-GB" b="1" baseline="30000" dirty="0"/>
              <a:t>rd</a:t>
            </a:r>
            <a:r>
              <a:rPr lang="en-GB" b="1" dirty="0"/>
              <a:t> 90s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61226-E3B4-4651-B942-D32EC9F06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14319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Clinic level barriers (Malebranche)</a:t>
            </a:r>
          </a:p>
          <a:p>
            <a:r>
              <a:rPr lang="en-GB" dirty="0"/>
              <a:t>Engagement in methadone maintenance therapy improves treatment success among people who use drugs in Vancouver, Canada  (Barker)</a:t>
            </a:r>
          </a:p>
          <a:p>
            <a:r>
              <a:rPr lang="en-GB" dirty="0"/>
              <a:t>Urban adherence clubs reduce late drug pickups in Zambia (Roy)</a:t>
            </a:r>
          </a:p>
          <a:p>
            <a:r>
              <a:rPr lang="en-GB" dirty="0"/>
              <a:t>ART community delivery non inferior in Tanzania (Francis)</a:t>
            </a:r>
          </a:p>
          <a:p>
            <a:r>
              <a:rPr lang="en-GB" dirty="0"/>
              <a:t>Appointment spacing feasible in Ethiopia; High retention with community ART groups (Mozambique) and peer mentoring (UK)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3DBC9-8CA3-46E2-B571-1DD04EDA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60" y="1714351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30D31-42B9-4832-8D9E-293B73DA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60" y="1825625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81E83-6849-4A34-9C65-56E8FF8E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340" y="1482004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A7DD0-7D90-4C5B-A870-6E93AC205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575691"/>
            <a:ext cx="5936652" cy="44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3943D-EC66-4D1E-AA84-B2E94ACAB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Cost effectiveness and priority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FAAEA-D81D-4F43-9AEA-95A624D25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31" y="1825625"/>
            <a:ext cx="56007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Additional testing in men likely to be cost effective if &lt;500USD per case found (Phillips)</a:t>
            </a:r>
          </a:p>
          <a:p>
            <a:r>
              <a:rPr lang="en-US" dirty="0"/>
              <a:t>Future multi purpose prevention technologies likely to be cost effective in young women and female sex workers in South Africa while incidence remains high (</a:t>
            </a:r>
            <a:r>
              <a:rPr lang="en-US" dirty="0" err="1"/>
              <a:t>Quaife</a:t>
            </a:r>
            <a:r>
              <a:rPr lang="en-US" dirty="0"/>
              <a:t>)</a:t>
            </a:r>
            <a:endParaRPr lang="en-GB" dirty="0"/>
          </a:p>
          <a:p>
            <a:r>
              <a:rPr lang="en-US" dirty="0"/>
              <a:t>Most cost-effective interventions (condoms, VMMC, outreach to sex workers) require only 15% of direct intervention resources. They are currently implemented/funded at only 70% of need (Stover)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1657D-08CA-437A-897E-4C19564D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84" y="1825625"/>
            <a:ext cx="4858933" cy="3401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527FA-0E95-4721-843A-1780997E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15" y="1873250"/>
            <a:ext cx="9091886" cy="374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2B22E-CDCB-4AEF-93AB-B9344369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945" y="2053431"/>
            <a:ext cx="7023542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</TotalTime>
  <Words>876</Words>
  <Application>Microsoft Office PowerPoint</Application>
  <PresentationFormat>Widescreen</PresentationFormat>
  <Paragraphs>127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Track E: Implementation research, economics, systems and synergies with other health and development sectors</vt:lpstr>
      <vt:lpstr>Track E: The Context</vt:lpstr>
      <vt:lpstr>PowerPoint Presentation</vt:lpstr>
      <vt:lpstr>Combination and differentiated  prevention programming</vt:lpstr>
      <vt:lpstr>PrEP implementation …. P=P!</vt:lpstr>
      <vt:lpstr>Universal Test and Treat: what now?</vt:lpstr>
      <vt:lpstr>Testing: toward the first 90</vt:lpstr>
      <vt:lpstr>Linkage and Retention: the second and 3rd 90s</vt:lpstr>
      <vt:lpstr>Cost effectiveness and priority setting</vt:lpstr>
      <vt:lpstr>Financing</vt:lpstr>
      <vt:lpstr>Data Systems</vt:lpstr>
      <vt:lpstr>The Implementers’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 E Rapporteur report</dc:title>
  <dc:creator>James Hargreaves</dc:creator>
  <cp:lastModifiedBy>James Hargreaves</cp:lastModifiedBy>
  <cp:revision>105</cp:revision>
  <dcterms:created xsi:type="dcterms:W3CDTF">2018-07-23T06:44:15Z</dcterms:created>
  <dcterms:modified xsi:type="dcterms:W3CDTF">2018-07-27T11:23:15Z</dcterms:modified>
</cp:coreProperties>
</file>